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2A93356-670C-47F1-90E6-69E85CB3DFD0}">
  <a:tblStyle styleId="{02A93356-670C-47F1-90E6-69E85CB3DFD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s.wikipedia.org/wiki/Distancia_de_Hamming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s.wikipedia.org/wiki/Distancia_Manhattan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Shape 3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4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Shape 3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 similar a la </a:t>
            </a:r>
            <a:r>
              <a:rPr lang="es" sz="1050" u="sng">
                <a:solidFill>
                  <a:srgbClr val="0B0080"/>
                </a:solidFill>
                <a:hlinkClick r:id="rId2"/>
              </a:rPr>
              <a:t>Distancia de Hamming</a:t>
            </a:r>
            <a:r>
              <a:rPr lang="es" sz="1050">
                <a:solidFill>
                  <a:srgbClr val="222222"/>
                </a:solidFill>
              </a:rPr>
              <a:t>: el número de fichas que no están en su lugar. Del N-Puzzle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Shape 3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400"/>
              </a:spcBef>
              <a:spcAft>
                <a:spcPts val="100"/>
              </a:spcAft>
              <a:buNone/>
            </a:pPr>
            <a:r>
              <a:rPr lang="es" sz="1050" u="sng">
                <a:solidFill>
                  <a:srgbClr val="0B0080"/>
                </a:solidFill>
                <a:hlinkClick r:id="rId2"/>
              </a:rPr>
              <a:t>Distancia Manhattan</a:t>
            </a:r>
            <a:r>
              <a:rPr lang="es" sz="1050">
                <a:solidFill>
                  <a:srgbClr val="222222"/>
                </a:solidFill>
              </a:rPr>
              <a:t>: la suma de las distancias desde la posición actual de cada ficha hasta su posición original.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Shape 3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Shape 10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Shape 11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Shape 13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Shape 13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Shape 13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Shape 15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Shape 16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Shape 16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Shape 16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Shape 18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Shape 18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Shape 18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Shape 203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Shape 20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Shape 20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Shape 2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Shape 2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Shape 218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Shape 219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Shape 220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Shape 3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Shape 4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Shape 4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Shape 4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Shape 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Shape 6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Shape 6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Shape 8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Shape 8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Shape 9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Shape 9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Shape 11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Shape 12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Shape 12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Shape 12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Métodos de búsqueda</a:t>
            </a:r>
            <a:endParaRPr/>
          </a:p>
        </p:txBody>
      </p:sp>
      <p:sp>
        <p:nvSpPr>
          <p:cNvPr id="229" name="Shape 229"/>
          <p:cNvSpPr txBox="1"/>
          <p:nvPr>
            <p:ph idx="1" type="subTitle"/>
          </p:nvPr>
        </p:nvSpPr>
        <p:spPr>
          <a:xfrm>
            <a:off x="5295275" y="3559175"/>
            <a:ext cx="3989400" cy="12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/>
              <a:t>Grupo 12 - Sistemas de Inteligencia Artificial</a:t>
            </a:r>
            <a:br>
              <a:rPr lang="es"/>
            </a:br>
            <a:r>
              <a:rPr lang="es">
                <a:solidFill>
                  <a:srgbClr val="FFFFFF"/>
                </a:solidFill>
              </a:rPr>
              <a:t>Romain Thibaut Marie Latron</a:t>
            </a:r>
            <a:br>
              <a:rPr lang="es"/>
            </a:br>
            <a:r>
              <a:rPr lang="es">
                <a:solidFill>
                  <a:srgbClr val="FFFFFF"/>
                </a:solidFill>
              </a:rPr>
              <a:t>Kevin Chidiac</a:t>
            </a:r>
            <a:br>
              <a:rPr lang="es">
                <a:solidFill>
                  <a:srgbClr val="FFFFFF"/>
                </a:solidFill>
              </a:rPr>
            </a:br>
            <a:r>
              <a:rPr lang="es"/>
              <a:t>Ramiro Hernán Olivera Fedi</a:t>
            </a:r>
            <a:br>
              <a:rPr lang="es"/>
            </a:br>
            <a:r>
              <a:rPr lang="es">
                <a:solidFill>
                  <a:srgbClr val="FFFFFF"/>
                </a:solidFill>
              </a:rPr>
              <a:t>Alan Arturo Hernández Gutiérrez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Algoritmos de búsqueda</a:t>
            </a:r>
            <a:endParaRPr i="1"/>
          </a:p>
        </p:txBody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1297500" y="1307850"/>
            <a:ext cx="3432900" cy="14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FFFFFF"/>
                </a:solidFill>
              </a:rPr>
              <a:t>Algoritmos no informados</a:t>
            </a:r>
            <a:endParaRPr b="1"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BFS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DFS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s" sz="1800">
                <a:solidFill>
                  <a:srgbClr val="FFFFFF"/>
                </a:solidFill>
              </a:rPr>
              <a:t>Iterative Deepening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5018075" y="1307850"/>
            <a:ext cx="3378000" cy="14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FFFFFF"/>
                </a:solidFill>
              </a:rPr>
              <a:t>Algoritmos informados</a:t>
            </a:r>
            <a:endParaRPr b="1" sz="1800">
              <a:solidFill>
                <a:srgbClr val="FFFFFF"/>
              </a:solidFill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A*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 sz="1800"/>
              <a:t>Greedy search</a:t>
            </a:r>
            <a:endParaRPr b="1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Función de costos</a:t>
            </a:r>
            <a:endParaRPr i="1" sz="2400"/>
          </a:p>
        </p:txBody>
      </p:sp>
      <p:sp>
        <p:nvSpPr>
          <p:cNvPr id="327" name="Shape 327"/>
          <p:cNvSpPr txBox="1"/>
          <p:nvPr>
            <p:ph idx="4294967295" type="body"/>
          </p:nvPr>
        </p:nvSpPr>
        <p:spPr>
          <a:xfrm>
            <a:off x="1359475" y="1307850"/>
            <a:ext cx="6523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Se utilizará como </a:t>
            </a:r>
            <a:r>
              <a:rPr b="1" i="1" lang="es">
                <a:solidFill>
                  <a:srgbClr val="FFFFFF"/>
                </a:solidFill>
              </a:rPr>
              <a:t>función de costos </a:t>
            </a:r>
            <a:r>
              <a:rPr lang="es">
                <a:solidFill>
                  <a:srgbClr val="FFFFFF"/>
                </a:solidFill>
              </a:rPr>
              <a:t>una función que incrementará en una unidad con cada regla aplicada. Es decir, utilizando los conceptos del juego </a:t>
            </a:r>
            <a:r>
              <a:rPr b="1" i="1" lang="es">
                <a:solidFill>
                  <a:srgbClr val="FFFFFF"/>
                </a:solidFill>
              </a:rPr>
              <a:t>Rolling Cubes</a:t>
            </a:r>
            <a:r>
              <a:rPr lang="es">
                <a:solidFill>
                  <a:srgbClr val="FFFFFF"/>
                </a:solidFill>
              </a:rPr>
              <a:t>, la cantidad de movimientos.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 txBox="1"/>
          <p:nvPr/>
        </p:nvSpPr>
        <p:spPr>
          <a:xfrm>
            <a:off x="1303225" y="4245800"/>
            <a:ext cx="11310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Escribe aquí tu texto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3" name="Shape 333"/>
          <p:cNvSpPr txBox="1"/>
          <p:nvPr/>
        </p:nvSpPr>
        <p:spPr>
          <a:xfrm>
            <a:off x="3152738" y="4245800"/>
            <a:ext cx="11310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Escribe aquí tu texto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Shape 334"/>
          <p:cNvSpPr txBox="1"/>
          <p:nvPr/>
        </p:nvSpPr>
        <p:spPr>
          <a:xfrm>
            <a:off x="5006000" y="4245800"/>
            <a:ext cx="11310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Escribe aquí tu texto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Shape 335"/>
          <p:cNvSpPr txBox="1"/>
          <p:nvPr/>
        </p:nvSpPr>
        <p:spPr>
          <a:xfrm>
            <a:off x="6854200" y="4245800"/>
            <a:ext cx="11310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Escribe aquí tu texto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Shape 336"/>
          <p:cNvSpPr txBox="1"/>
          <p:nvPr>
            <p:ph idx="2" type="title"/>
          </p:nvPr>
        </p:nvSpPr>
        <p:spPr>
          <a:xfrm>
            <a:off x="1202550" y="349725"/>
            <a:ext cx="7326300" cy="5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Heurísticas: </a:t>
            </a:r>
            <a:r>
              <a:rPr i="1" lang="es" sz="2400"/>
              <a:t>Cubos negros</a:t>
            </a:r>
            <a:endParaRPr i="1" sz="2400"/>
          </a:p>
        </p:txBody>
      </p:sp>
      <p:pic>
        <p:nvPicPr>
          <p:cNvPr id="337" name="Shape 337"/>
          <p:cNvPicPr preferRelativeResize="0"/>
          <p:nvPr/>
        </p:nvPicPr>
        <p:blipFill rotWithShape="1">
          <a:blip r:embed="rId3">
            <a:alphaModFix/>
          </a:blip>
          <a:srcRect b="18527" l="14249" r="14178" t="11025"/>
          <a:stretch/>
        </p:blipFill>
        <p:spPr>
          <a:xfrm>
            <a:off x="5609750" y="1238701"/>
            <a:ext cx="1750767" cy="1788469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Shape 338"/>
          <p:cNvSpPr txBox="1"/>
          <p:nvPr>
            <p:ph idx="4294967295" type="body"/>
          </p:nvPr>
        </p:nvSpPr>
        <p:spPr>
          <a:xfrm>
            <a:off x="1303225" y="1150050"/>
            <a:ext cx="37512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Surge a través de la idea de representar al objetivo del juego como la minimización de la cantidad de piezas con cara negra en el tablero.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Se define la </a:t>
            </a:r>
            <a:r>
              <a:rPr b="1" i="1" lang="es"/>
              <a:t>heurística</a:t>
            </a:r>
            <a:r>
              <a:rPr lang="es"/>
              <a:t> como: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b="1" i="1" lang="es"/>
              <a:t> h(n) </a:t>
            </a:r>
            <a:r>
              <a:rPr i="1" lang="es"/>
              <a:t>= 2 ⨯ </a:t>
            </a:r>
            <a:r>
              <a:rPr i="1" lang="es">
                <a:solidFill>
                  <a:srgbClr val="FFFFFF"/>
                </a:solidFill>
              </a:rPr>
              <a:t>∑ cubos con cara negra + </a:t>
            </a:r>
            <a:r>
              <a:rPr i="1" lang="es"/>
              <a:t>∑ cubos con media cara negra</a:t>
            </a:r>
            <a:endParaRPr i="1">
              <a:solidFill>
                <a:srgbClr val="FFFFFF"/>
              </a:solidFill>
            </a:endParaRPr>
          </a:p>
        </p:txBody>
      </p:sp>
      <p:sp>
        <p:nvSpPr>
          <p:cNvPr id="339" name="Shape 339"/>
          <p:cNvSpPr txBox="1"/>
          <p:nvPr>
            <p:ph idx="4294967295" type="body"/>
          </p:nvPr>
        </p:nvSpPr>
        <p:spPr>
          <a:xfrm>
            <a:off x="1337475" y="3781750"/>
            <a:ext cx="6057300" cy="10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434343"/>
                </a:solidFill>
              </a:rPr>
              <a:t>La </a:t>
            </a:r>
            <a:r>
              <a:rPr b="1" i="1" lang="es">
                <a:solidFill>
                  <a:srgbClr val="434343"/>
                </a:solidFill>
              </a:rPr>
              <a:t>heurística</a:t>
            </a:r>
            <a:r>
              <a:rPr lang="es">
                <a:solidFill>
                  <a:srgbClr val="434343"/>
                </a:solidFill>
              </a:rPr>
              <a:t> es bastante básica y no brinda mucha información sobre el juego, por lo que no es muy efectiva para los métodos de búsqueda informados.</a:t>
            </a:r>
            <a:br>
              <a:rPr lang="es">
                <a:solidFill>
                  <a:srgbClr val="434343"/>
                </a:solidFill>
              </a:rPr>
            </a:br>
            <a:br>
              <a:rPr lang="es">
                <a:solidFill>
                  <a:srgbClr val="434343"/>
                </a:solidFill>
              </a:rPr>
            </a:br>
            <a:r>
              <a:rPr lang="es">
                <a:solidFill>
                  <a:srgbClr val="434343"/>
                </a:solidFill>
              </a:rPr>
              <a:t>Esta heurística </a:t>
            </a:r>
            <a:r>
              <a:rPr b="1" i="1" lang="es">
                <a:solidFill>
                  <a:srgbClr val="434343"/>
                </a:solidFill>
              </a:rPr>
              <a:t>es admisible</a:t>
            </a:r>
            <a:r>
              <a:rPr lang="es">
                <a:solidFill>
                  <a:srgbClr val="434343"/>
                </a:solidFill>
              </a:rPr>
              <a:t> </a:t>
            </a:r>
            <a:endParaRPr i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Heurísticas: </a:t>
            </a:r>
            <a:r>
              <a:rPr i="1" lang="es"/>
              <a:t>Mejorada</a:t>
            </a:r>
            <a:endParaRPr i="1" sz="2400"/>
          </a:p>
        </p:txBody>
      </p:sp>
      <p:pic>
        <p:nvPicPr>
          <p:cNvPr id="345" name="Shape 345"/>
          <p:cNvPicPr preferRelativeResize="0"/>
          <p:nvPr/>
        </p:nvPicPr>
        <p:blipFill rotWithShape="1">
          <a:blip r:embed="rId3">
            <a:alphaModFix/>
          </a:blip>
          <a:srcRect b="16912" l="12141" r="15890" t="12500"/>
          <a:stretch/>
        </p:blipFill>
        <p:spPr>
          <a:xfrm>
            <a:off x="5674580" y="1150056"/>
            <a:ext cx="1718817" cy="17884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6" name="Shape 346"/>
          <p:cNvCxnSpPr/>
          <p:nvPr/>
        </p:nvCxnSpPr>
        <p:spPr>
          <a:xfrm rot="10800000">
            <a:off x="6533988" y="1896988"/>
            <a:ext cx="0" cy="29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7" name="Shape 347"/>
          <p:cNvCxnSpPr/>
          <p:nvPr/>
        </p:nvCxnSpPr>
        <p:spPr>
          <a:xfrm>
            <a:off x="7068213" y="1358125"/>
            <a:ext cx="0" cy="31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8" name="Shape 348"/>
          <p:cNvCxnSpPr/>
          <p:nvPr/>
        </p:nvCxnSpPr>
        <p:spPr>
          <a:xfrm>
            <a:off x="7068213" y="1887688"/>
            <a:ext cx="0" cy="31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9" name="Shape 349"/>
          <p:cNvCxnSpPr/>
          <p:nvPr/>
        </p:nvCxnSpPr>
        <p:spPr>
          <a:xfrm rot="10800000">
            <a:off x="6890325" y="2578825"/>
            <a:ext cx="3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0" name="Shape 350"/>
          <p:cNvCxnSpPr/>
          <p:nvPr/>
        </p:nvCxnSpPr>
        <p:spPr>
          <a:xfrm>
            <a:off x="6358338" y="1514725"/>
            <a:ext cx="35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1" name="Shape 351"/>
          <p:cNvCxnSpPr/>
          <p:nvPr/>
        </p:nvCxnSpPr>
        <p:spPr>
          <a:xfrm rot="10800000">
            <a:off x="6356100" y="2578825"/>
            <a:ext cx="355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2" name="Shape 352"/>
          <p:cNvSpPr txBox="1"/>
          <p:nvPr>
            <p:ph idx="4294967295" type="body"/>
          </p:nvPr>
        </p:nvSpPr>
        <p:spPr>
          <a:xfrm>
            <a:off x="1297500" y="1067875"/>
            <a:ext cx="3908700" cy="312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Si bien la última heurística es buena, demora demasiado tiempo y es por lo tanto muy ineficiente por ser demasiado aproximativa. 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Para este heurística se tuvo en cuenta un conjunto de casos especiales. Por ejemplo,  si tenemos un cubo en un borde que no puede ser rotado a blanco en un solo paso, notamos que la cantidad mínima de movimientos era de 12 aplicaciones de reglas, y desplazandolo 4 veces. Repitiendo este mecanismo para cada cubo, y teniendo en cuenta el color y la posición de cada cubo, tomamos el valor máximo como aproximación.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Shape 353"/>
          <p:cNvSpPr/>
          <p:nvPr/>
        </p:nvSpPr>
        <p:spPr>
          <a:xfrm>
            <a:off x="-200" y="4301100"/>
            <a:ext cx="9144000" cy="842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Shape 354"/>
          <p:cNvSpPr txBox="1"/>
          <p:nvPr>
            <p:ph idx="4294967295" type="body"/>
          </p:nvPr>
        </p:nvSpPr>
        <p:spPr>
          <a:xfrm>
            <a:off x="1336100" y="4397550"/>
            <a:ext cx="6057300" cy="6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434343"/>
                </a:solidFill>
              </a:rPr>
              <a:t>La </a:t>
            </a:r>
            <a:r>
              <a:rPr b="1" i="1" lang="es">
                <a:solidFill>
                  <a:srgbClr val="434343"/>
                </a:solidFill>
              </a:rPr>
              <a:t>heurística</a:t>
            </a:r>
            <a:r>
              <a:rPr lang="es">
                <a:solidFill>
                  <a:srgbClr val="434343"/>
                </a:solidFill>
              </a:rPr>
              <a:t> representa mucho mejor el estado del juego, por lo que se esperan buenos resultados. Esta heurística </a:t>
            </a:r>
            <a:r>
              <a:rPr b="1" i="1" lang="es">
                <a:solidFill>
                  <a:srgbClr val="434343"/>
                </a:solidFill>
              </a:rPr>
              <a:t>es admisible</a:t>
            </a:r>
            <a:r>
              <a:rPr lang="es">
                <a:solidFill>
                  <a:srgbClr val="434343"/>
                </a:solidFill>
              </a:rPr>
              <a:t>.</a:t>
            </a:r>
            <a:endParaRPr i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Resultados</a:t>
            </a:r>
            <a:endParaRPr/>
          </a:p>
        </p:txBody>
      </p:sp>
      <p:sp>
        <p:nvSpPr>
          <p:cNvPr id="360" name="Shape 360"/>
          <p:cNvSpPr txBox="1"/>
          <p:nvPr>
            <p:ph idx="1" type="body"/>
          </p:nvPr>
        </p:nvSpPr>
        <p:spPr>
          <a:xfrm>
            <a:off x="1297500" y="1067875"/>
            <a:ext cx="7038900" cy="6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La siguiente tabla resume los resultados obtenidos de la ejecución de los diferentes métodos de búsqueda con las diferentes heurísticas.</a:t>
            </a:r>
            <a:endParaRPr i="1">
              <a:solidFill>
                <a:srgbClr val="FFFFFF"/>
              </a:solidFill>
            </a:endParaRPr>
          </a:p>
        </p:txBody>
      </p:sp>
      <p:graphicFrame>
        <p:nvGraphicFramePr>
          <p:cNvPr id="361" name="Shape 361"/>
          <p:cNvGraphicFramePr/>
          <p:nvPr/>
        </p:nvGraphicFramePr>
        <p:xfrm>
          <a:off x="1789275" y="1830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{02A93356-670C-47F1-90E6-69E85CB3DFD0}</a:tableStyleId>
              </a:tblPr>
              <a:tblGrid>
                <a:gridCol w="955200"/>
                <a:gridCol w="955200"/>
                <a:gridCol w="955200"/>
                <a:gridCol w="955200"/>
                <a:gridCol w="955200"/>
                <a:gridCol w="955200"/>
              </a:tblGrid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F3F3F3"/>
                          </a:solidFill>
                        </a:rPr>
                        <a:t>Algoritmo</a:t>
                      </a:r>
                      <a:endParaRPr sz="1100">
                        <a:solidFill>
                          <a:srgbClr val="F3F3F3"/>
                        </a:solidFill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B539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F3F3F3"/>
                          </a:solidFill>
                        </a:rPr>
                        <a:t>Profundidad</a:t>
                      </a:r>
                      <a:endParaRPr sz="1100">
                        <a:solidFill>
                          <a:srgbClr val="F3F3F3"/>
                        </a:solidFill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B539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F3F3F3"/>
                          </a:solidFill>
                        </a:rPr>
                        <a:t>Estados generados</a:t>
                      </a:r>
                      <a:endParaRPr sz="1100">
                        <a:solidFill>
                          <a:srgbClr val="F3F3F3"/>
                        </a:solidFill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B539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F3F3F3"/>
                          </a:solidFill>
                        </a:rPr>
                        <a:t>Nodos frontera</a:t>
                      </a:r>
                      <a:endParaRPr sz="1100">
                        <a:solidFill>
                          <a:srgbClr val="F3F3F3"/>
                        </a:solidFill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B539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F3F3F3"/>
                          </a:solidFill>
                        </a:rPr>
                        <a:t>Nodos expandidos</a:t>
                      </a:r>
                      <a:endParaRPr sz="1100">
                        <a:solidFill>
                          <a:srgbClr val="F3F3F3"/>
                        </a:solidFill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B5394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F3F3F3"/>
                          </a:solidFill>
                        </a:rPr>
                        <a:t>Tiempo</a:t>
                      </a:r>
                      <a:endParaRPr sz="1100">
                        <a:solidFill>
                          <a:srgbClr val="F3F3F3"/>
                        </a:solidFill>
                      </a:endParaRPr>
                    </a:p>
                  </a:txBody>
                  <a:tcPr marT="63500" marB="63500" marR="63500" marL="63500" anchor="ctr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B5394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DFS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112564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642721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410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642411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~218 min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BFS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97416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1970942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10526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1981468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~360 min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ID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112564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18415965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50349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18415965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~850 min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Greedy H1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160356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166563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0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166563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~144 min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29527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Greedy H2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13385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13637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0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13637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~2 min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A* H1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36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1354536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425696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928840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~450 min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A* H2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36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526354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154268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372086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~200 min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 i="1"/>
          </a:p>
        </p:txBody>
      </p:sp>
      <p:sp>
        <p:nvSpPr>
          <p:cNvPr id="367" name="Shape 367"/>
          <p:cNvSpPr txBox="1"/>
          <p:nvPr/>
        </p:nvSpPr>
        <p:spPr>
          <a:xfrm>
            <a:off x="1297500" y="13078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68" name="Shape 368"/>
          <p:cNvSpPr txBox="1"/>
          <p:nvPr>
            <p:ph idx="1" type="body"/>
          </p:nvPr>
        </p:nvSpPr>
        <p:spPr>
          <a:xfrm>
            <a:off x="2030400" y="1307850"/>
            <a:ext cx="5877300" cy="10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La representación del problema </a:t>
            </a:r>
            <a:r>
              <a:rPr lang="es">
                <a:solidFill>
                  <a:srgbClr val="FFFFFF"/>
                </a:solidFill>
              </a:rPr>
              <a:t>es</a:t>
            </a:r>
            <a:r>
              <a:rPr lang="es">
                <a:solidFill>
                  <a:srgbClr val="FFFFFF"/>
                </a:solidFill>
              </a:rPr>
              <a:t> muy importante para el ahorro de memoria. La explosión combinatoria de la cantidad de estados en el </a:t>
            </a:r>
            <a:r>
              <a:rPr b="1" i="1" lang="es">
                <a:solidFill>
                  <a:srgbClr val="FFFFFF"/>
                </a:solidFill>
              </a:rPr>
              <a:t>game tree </a:t>
            </a:r>
            <a:r>
              <a:rPr lang="es">
                <a:solidFill>
                  <a:srgbClr val="FFFFFF"/>
                </a:solidFill>
              </a:rPr>
              <a:t>fuerzan a la optimización de la representación con respecto al espacio. Pudimos haber utilizado una representación con “Versionado de cambios”.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9" name="Shape 369"/>
          <p:cNvSpPr txBox="1"/>
          <p:nvPr/>
        </p:nvSpPr>
        <p:spPr>
          <a:xfrm>
            <a:off x="1266900" y="23287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1999800" y="23287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Las diferentes heurísticas </a:t>
            </a:r>
            <a:r>
              <a:rPr lang="es">
                <a:solidFill>
                  <a:srgbClr val="FFFFFF"/>
                </a:solidFill>
              </a:rPr>
              <a:t>brindan mayor o menor información sobre el problema. Es muy relevante encontrar buenas heurísticas para poder alcanzar una buena solución.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71" name="Shape 371"/>
          <p:cNvSpPr txBox="1"/>
          <p:nvPr/>
        </p:nvSpPr>
        <p:spPr>
          <a:xfrm>
            <a:off x="1266900" y="31297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72" name="Shape 372"/>
          <p:cNvSpPr txBox="1"/>
          <p:nvPr>
            <p:ph idx="1" type="body"/>
          </p:nvPr>
        </p:nvSpPr>
        <p:spPr>
          <a:xfrm>
            <a:off x="1999800" y="31297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Los algoritmos de búsqueda no informados </a:t>
            </a:r>
            <a:r>
              <a:rPr lang="es">
                <a:solidFill>
                  <a:srgbClr val="FFFFFF"/>
                </a:solidFill>
              </a:rPr>
              <a:t>no dan buenos resultados ya que exploran una gran cantidad de nodos. Los </a:t>
            </a:r>
            <a:r>
              <a:rPr b="1" lang="es">
                <a:solidFill>
                  <a:srgbClr val="FFFFFF"/>
                </a:solidFill>
              </a:rPr>
              <a:t>informados </a:t>
            </a:r>
            <a:r>
              <a:rPr lang="es">
                <a:solidFill>
                  <a:srgbClr val="FFFFFF"/>
                </a:solidFill>
              </a:rPr>
              <a:t>son mucho más eficientes a este respecto. A* tarda mucho más ya que busca el camino óptimo.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73" name="Shape 373"/>
          <p:cNvSpPr txBox="1"/>
          <p:nvPr/>
        </p:nvSpPr>
        <p:spPr>
          <a:xfrm>
            <a:off x="1297500" y="40589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2030400" y="40589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El juego </a:t>
            </a:r>
            <a:r>
              <a:rPr b="1" i="1" lang="es">
                <a:solidFill>
                  <a:srgbClr val="FFFFFF"/>
                </a:solidFill>
              </a:rPr>
              <a:t>Rolling Cubes </a:t>
            </a:r>
            <a:r>
              <a:rPr lang="es">
                <a:solidFill>
                  <a:srgbClr val="FFFFFF"/>
                </a:solidFill>
              </a:rPr>
              <a:t>presenta dificultades a la hora de generar buenas heurísticas.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Shape 3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553215">
            <a:off x="5417075" y="1548536"/>
            <a:ext cx="1451175" cy="142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Shape 380"/>
          <p:cNvSpPr txBox="1"/>
          <p:nvPr>
            <p:ph type="title"/>
          </p:nvPr>
        </p:nvSpPr>
        <p:spPr>
          <a:xfrm>
            <a:off x="1646650" y="219815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¡Gracias!</a:t>
            </a:r>
            <a:endParaRPr/>
          </a:p>
        </p:txBody>
      </p:sp>
      <p:pic>
        <p:nvPicPr>
          <p:cNvPr id="381" name="Shape 3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9950" y="1759474"/>
            <a:ext cx="1451175" cy="142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Shape 3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155746">
            <a:off x="5754400" y="1875900"/>
            <a:ext cx="2438141" cy="240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Shape 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855253">
            <a:off x="5485575" y="2302075"/>
            <a:ext cx="985423" cy="97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Shape 3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220112">
            <a:off x="5052934" y="2908083"/>
            <a:ext cx="765210" cy="753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juego</a:t>
            </a:r>
            <a:endParaRPr/>
          </a:p>
        </p:txBody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4202100" y="1307850"/>
            <a:ext cx="41343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El juego </a:t>
            </a:r>
            <a:r>
              <a:rPr b="1" i="1" lang="es">
                <a:solidFill>
                  <a:srgbClr val="FFFFFF"/>
                </a:solidFill>
              </a:rPr>
              <a:t>Rolling Cubes </a:t>
            </a:r>
            <a:r>
              <a:rPr lang="es">
                <a:solidFill>
                  <a:srgbClr val="FFFFFF"/>
                </a:solidFill>
              </a:rPr>
              <a:t>consiste de un tablero cuadrado de </a:t>
            </a:r>
            <a:r>
              <a:rPr b="1" i="1" lang="es">
                <a:solidFill>
                  <a:srgbClr val="FFFFFF"/>
                </a:solidFill>
              </a:rPr>
              <a:t>9 </a:t>
            </a:r>
            <a:r>
              <a:rPr lang="es">
                <a:solidFill>
                  <a:srgbClr val="FFFFFF"/>
                </a:solidFill>
              </a:rPr>
              <a:t>casilleros y </a:t>
            </a:r>
            <a:r>
              <a:rPr b="1" i="1" lang="es">
                <a:solidFill>
                  <a:srgbClr val="FFFFFF"/>
                </a:solidFill>
              </a:rPr>
              <a:t>8 </a:t>
            </a:r>
            <a:r>
              <a:rPr lang="es">
                <a:solidFill>
                  <a:srgbClr val="FFFFFF"/>
                </a:solidFill>
              </a:rPr>
              <a:t>piezas. El objetivo es rotar todas las piezas negras </a:t>
            </a:r>
            <a:r>
              <a:rPr lang="es">
                <a:solidFill>
                  <a:srgbClr val="FFFFFF"/>
                </a:solidFill>
              </a:rPr>
              <a:t>haciéndolas</a:t>
            </a:r>
            <a:r>
              <a:rPr lang="es">
                <a:solidFill>
                  <a:srgbClr val="FFFFFF"/>
                </a:solidFill>
              </a:rPr>
              <a:t> girar sobre el espacio vacío, hasta que todos muestren la cara blanca.</a:t>
            </a:r>
            <a:endParaRPr/>
          </a:p>
        </p:txBody>
      </p:sp>
      <p:pic>
        <p:nvPicPr>
          <p:cNvPr id="236" name="Shape 236"/>
          <p:cNvPicPr preferRelativeResize="0"/>
          <p:nvPr/>
        </p:nvPicPr>
        <p:blipFill rotWithShape="1">
          <a:blip r:embed="rId3">
            <a:alphaModFix/>
          </a:blip>
          <a:srcRect b="0" l="1913" r="1449" t="0"/>
          <a:stretch/>
        </p:blipFill>
        <p:spPr>
          <a:xfrm>
            <a:off x="1349250" y="1307850"/>
            <a:ext cx="2545950" cy="273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Shape 2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0025" y="2612949"/>
            <a:ext cx="1451175" cy="142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juego</a:t>
            </a:r>
            <a:endParaRPr/>
          </a:p>
        </p:txBody>
      </p:sp>
      <p:pic>
        <p:nvPicPr>
          <p:cNvPr id="243" name="Shape 243"/>
          <p:cNvPicPr preferRelativeResize="0"/>
          <p:nvPr/>
        </p:nvPicPr>
        <p:blipFill rotWithShape="1">
          <a:blip r:embed="rId3">
            <a:alphaModFix/>
          </a:blip>
          <a:srcRect b="18527" l="14249" r="14178" t="11025"/>
          <a:stretch/>
        </p:blipFill>
        <p:spPr>
          <a:xfrm>
            <a:off x="1178550" y="1608588"/>
            <a:ext cx="1885700" cy="192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Shape 244"/>
          <p:cNvPicPr preferRelativeResize="0"/>
          <p:nvPr/>
        </p:nvPicPr>
        <p:blipFill rotWithShape="1">
          <a:blip r:embed="rId4">
            <a:alphaModFix/>
          </a:blip>
          <a:srcRect b="16912" l="12141" r="15890" t="12500"/>
          <a:stretch/>
        </p:blipFill>
        <p:spPr>
          <a:xfrm>
            <a:off x="3773275" y="1608600"/>
            <a:ext cx="1851300" cy="19263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Shape 245"/>
          <p:cNvSpPr txBox="1"/>
          <p:nvPr>
            <p:ph idx="1" type="body"/>
          </p:nvPr>
        </p:nvSpPr>
        <p:spPr>
          <a:xfrm>
            <a:off x="1178550" y="3600700"/>
            <a:ext cx="18513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Estado inicial</a:t>
            </a:r>
            <a:endParaRPr/>
          </a:p>
        </p:txBody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3773275" y="3600700"/>
            <a:ext cx="18513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Estado intermedio</a:t>
            </a:r>
            <a:endParaRPr/>
          </a:p>
        </p:txBody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6333600" y="3600700"/>
            <a:ext cx="1851300" cy="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Estado objetivo</a:t>
            </a:r>
            <a:endParaRPr/>
          </a:p>
        </p:txBody>
      </p:sp>
      <p:pic>
        <p:nvPicPr>
          <p:cNvPr id="248" name="Shape 248"/>
          <p:cNvPicPr preferRelativeResize="0"/>
          <p:nvPr/>
        </p:nvPicPr>
        <p:blipFill rotWithShape="1">
          <a:blip r:embed="rId5">
            <a:alphaModFix/>
          </a:blip>
          <a:srcRect b="18761" l="13177" r="14896" t="12058"/>
          <a:stretch/>
        </p:blipFill>
        <p:spPr>
          <a:xfrm>
            <a:off x="6316400" y="1609800"/>
            <a:ext cx="1885700" cy="1923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Definición del problema</a:t>
            </a:r>
            <a:endParaRPr/>
          </a:p>
        </p:txBody>
      </p:sp>
      <p:sp>
        <p:nvSpPr>
          <p:cNvPr id="254" name="Shape 254"/>
          <p:cNvSpPr txBox="1"/>
          <p:nvPr/>
        </p:nvSpPr>
        <p:spPr>
          <a:xfrm>
            <a:off x="1297500" y="13078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2030400" y="13078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Estado inicial.  </a:t>
            </a:r>
            <a:r>
              <a:rPr lang="es">
                <a:solidFill>
                  <a:srgbClr val="FFFFFF"/>
                </a:solidFill>
              </a:rPr>
              <a:t>Tablero con </a:t>
            </a:r>
            <a:r>
              <a:rPr b="1" i="1" lang="es">
                <a:solidFill>
                  <a:srgbClr val="FFFFFF"/>
                </a:solidFill>
              </a:rPr>
              <a:t>8 </a:t>
            </a:r>
            <a:r>
              <a:rPr lang="es">
                <a:solidFill>
                  <a:srgbClr val="FFFFFF"/>
                </a:solidFill>
              </a:rPr>
              <a:t>piezas mostrando su cara negra, sin pieza en el casillero del medio.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6" name="Shape 256"/>
          <p:cNvSpPr txBox="1"/>
          <p:nvPr/>
        </p:nvSpPr>
        <p:spPr>
          <a:xfrm>
            <a:off x="1266900" y="20002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1999800" y="20002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Conjunto de posibles acciones.  </a:t>
            </a:r>
            <a:r>
              <a:rPr lang="es">
                <a:solidFill>
                  <a:srgbClr val="FFFFFF"/>
                </a:solidFill>
              </a:rPr>
              <a:t>Dado un estado se puede rotar cualquier pieza que cumpla con la condición de que comparta uno de sus lados con el casillero vacío.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8" name="Shape 258"/>
          <p:cNvSpPr txBox="1"/>
          <p:nvPr/>
        </p:nvSpPr>
        <p:spPr>
          <a:xfrm>
            <a:off x="1266900" y="29448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1999800" y="29448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Modelo de transición.  </a:t>
            </a:r>
            <a:r>
              <a:rPr lang="es">
                <a:solidFill>
                  <a:srgbClr val="FFFFFF"/>
                </a:solidFill>
              </a:rPr>
              <a:t>Mover una pieza sobre el casillero vacío genera un estado en el que la posición en la que se encontraba ahora está vacía, y la posición que estaba vacía ahora contiene una rotación de la pieza movida.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0" name="Shape 260"/>
          <p:cNvSpPr txBox="1"/>
          <p:nvPr/>
        </p:nvSpPr>
        <p:spPr>
          <a:xfrm>
            <a:off x="1266900" y="39562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1999800" y="39562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Condición de solución</a:t>
            </a:r>
            <a:r>
              <a:rPr b="1" lang="es">
                <a:solidFill>
                  <a:srgbClr val="FFFFFF"/>
                </a:solidFill>
              </a:rPr>
              <a:t>.  </a:t>
            </a:r>
            <a:r>
              <a:rPr lang="es">
                <a:solidFill>
                  <a:srgbClr val="FFFFFF"/>
                </a:solidFill>
              </a:rPr>
              <a:t>Un estado es solución si todas las piezas del tablero son blancas.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Representación del problema: </a:t>
            </a:r>
            <a:r>
              <a:rPr i="1" lang="es"/>
              <a:t>Estado</a:t>
            </a:r>
            <a:endParaRPr i="1"/>
          </a:p>
        </p:txBody>
      </p:sp>
      <p:pic>
        <p:nvPicPr>
          <p:cNvPr id="267" name="Shape 267"/>
          <p:cNvPicPr preferRelativeResize="0"/>
          <p:nvPr/>
        </p:nvPicPr>
        <p:blipFill rotWithShape="1">
          <a:blip r:embed="rId3">
            <a:alphaModFix/>
          </a:blip>
          <a:srcRect b="16912" l="12141" r="15890" t="12500"/>
          <a:stretch/>
        </p:blipFill>
        <p:spPr>
          <a:xfrm>
            <a:off x="5910125" y="2301225"/>
            <a:ext cx="1764850" cy="1836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Shape 268"/>
          <p:cNvSpPr txBox="1"/>
          <p:nvPr>
            <p:ph idx="1" type="body"/>
          </p:nvPr>
        </p:nvSpPr>
        <p:spPr>
          <a:xfrm>
            <a:off x="1393450" y="1307850"/>
            <a:ext cx="3756900" cy="31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Cubo.  </a:t>
            </a:r>
            <a:r>
              <a:rPr lang="es">
                <a:solidFill>
                  <a:srgbClr val="FFFFFF"/>
                </a:solidFill>
              </a:rPr>
              <a:t>Modelo representativo de cada pieza, compuesto únicamente por el color de su cara visible.</a:t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Tablero</a:t>
            </a:r>
            <a:r>
              <a:rPr b="1" lang="es">
                <a:solidFill>
                  <a:srgbClr val="FFFFFF"/>
                </a:solidFill>
              </a:rPr>
              <a:t>.  </a:t>
            </a:r>
            <a:r>
              <a:rPr lang="es">
                <a:solidFill>
                  <a:srgbClr val="FFFFFF"/>
                </a:solidFill>
              </a:rPr>
              <a:t>Lista de </a:t>
            </a:r>
            <a:r>
              <a:rPr b="1" i="1" lang="es">
                <a:solidFill>
                  <a:srgbClr val="FFFFFF"/>
                </a:solidFill>
              </a:rPr>
              <a:t>Cubos</a:t>
            </a:r>
            <a:r>
              <a:rPr lang="es">
                <a:solidFill>
                  <a:srgbClr val="FFFFFF"/>
                </a:solidFill>
              </a:rPr>
              <a:t>, representando la posición de cada cubo en el tablero.</a:t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Casillero vacío.  </a:t>
            </a:r>
            <a:r>
              <a:rPr lang="es">
                <a:solidFill>
                  <a:srgbClr val="FFFFFF"/>
                </a:solidFill>
              </a:rPr>
              <a:t>Índice del casillero vacío en el tablero. El casillero vacío se modeló como una pieza más, cuyo color es </a:t>
            </a:r>
            <a:r>
              <a:rPr b="1" i="1" lang="es">
                <a:solidFill>
                  <a:srgbClr val="FFFFFF"/>
                </a:solidFill>
              </a:rPr>
              <a:t>EMPTY.</a:t>
            </a:r>
            <a:endParaRPr b="1" i="1"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Reglas.  </a:t>
            </a:r>
            <a:r>
              <a:rPr lang="es">
                <a:solidFill>
                  <a:srgbClr val="FFFFFF"/>
                </a:solidFill>
              </a:rPr>
              <a:t>Lista de reglas permitidas para el tablero de este estado.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69" name="Shape 2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0125" y="1232775"/>
            <a:ext cx="751050" cy="739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0" name="Shape 270"/>
          <p:cNvCxnSpPr/>
          <p:nvPr/>
        </p:nvCxnSpPr>
        <p:spPr>
          <a:xfrm>
            <a:off x="5369525" y="1308125"/>
            <a:ext cx="0" cy="73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Shape 271"/>
          <p:cNvCxnSpPr/>
          <p:nvPr/>
        </p:nvCxnSpPr>
        <p:spPr>
          <a:xfrm>
            <a:off x="5369525" y="2301225"/>
            <a:ext cx="0" cy="191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Representación del problema: </a:t>
            </a:r>
            <a:r>
              <a:rPr i="1" lang="es"/>
              <a:t>Reglas</a:t>
            </a:r>
            <a:endParaRPr i="1"/>
          </a:p>
        </p:txBody>
      </p:sp>
      <p:pic>
        <p:nvPicPr>
          <p:cNvPr id="277" name="Shape 277"/>
          <p:cNvPicPr preferRelativeResize="0"/>
          <p:nvPr/>
        </p:nvPicPr>
        <p:blipFill rotWithShape="1">
          <a:blip r:embed="rId3">
            <a:alphaModFix/>
          </a:blip>
          <a:srcRect b="18527" l="14249" r="14178" t="11025"/>
          <a:stretch/>
        </p:blipFill>
        <p:spPr>
          <a:xfrm>
            <a:off x="1664800" y="1478426"/>
            <a:ext cx="1750767" cy="1788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Shape 278"/>
          <p:cNvPicPr preferRelativeResize="0"/>
          <p:nvPr/>
        </p:nvPicPr>
        <p:blipFill rotWithShape="1">
          <a:blip r:embed="rId4">
            <a:alphaModFix/>
          </a:blip>
          <a:srcRect b="16912" l="12141" r="15890" t="12500"/>
          <a:stretch/>
        </p:blipFill>
        <p:spPr>
          <a:xfrm>
            <a:off x="4119855" y="1478431"/>
            <a:ext cx="1718817" cy="17884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9" name="Shape 279"/>
          <p:cNvCxnSpPr/>
          <p:nvPr/>
        </p:nvCxnSpPr>
        <p:spPr>
          <a:xfrm>
            <a:off x="1847404" y="2372667"/>
            <a:ext cx="311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0" name="Shape 280"/>
          <p:cNvCxnSpPr/>
          <p:nvPr/>
        </p:nvCxnSpPr>
        <p:spPr>
          <a:xfrm>
            <a:off x="2540184" y="1720287"/>
            <a:ext cx="0" cy="31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1" name="Shape 281"/>
          <p:cNvCxnSpPr/>
          <p:nvPr/>
        </p:nvCxnSpPr>
        <p:spPr>
          <a:xfrm rot="10800000">
            <a:off x="2540184" y="2747161"/>
            <a:ext cx="0" cy="32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2" name="Shape 282"/>
          <p:cNvCxnSpPr/>
          <p:nvPr/>
        </p:nvCxnSpPr>
        <p:spPr>
          <a:xfrm rot="10800000">
            <a:off x="2940356" y="2372667"/>
            <a:ext cx="272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3" name="Shape 283"/>
          <p:cNvCxnSpPr/>
          <p:nvPr/>
        </p:nvCxnSpPr>
        <p:spPr>
          <a:xfrm>
            <a:off x="4443545" y="1672143"/>
            <a:ext cx="0" cy="32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4" name="Shape 284"/>
          <p:cNvCxnSpPr/>
          <p:nvPr/>
        </p:nvCxnSpPr>
        <p:spPr>
          <a:xfrm rot="10800000">
            <a:off x="4443545" y="2757225"/>
            <a:ext cx="0" cy="30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5" name="Shape 285"/>
          <p:cNvCxnSpPr/>
          <p:nvPr/>
        </p:nvCxnSpPr>
        <p:spPr>
          <a:xfrm rot="10800000">
            <a:off x="4851330" y="2403229"/>
            <a:ext cx="30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86" name="Shape 286"/>
          <p:cNvPicPr preferRelativeResize="0"/>
          <p:nvPr/>
        </p:nvPicPr>
        <p:blipFill rotWithShape="1">
          <a:blip r:embed="rId5">
            <a:alphaModFix/>
          </a:blip>
          <a:srcRect b="18180" l="12329" r="14146" t="12375"/>
          <a:stretch/>
        </p:blipFill>
        <p:spPr>
          <a:xfrm>
            <a:off x="6346906" y="1478431"/>
            <a:ext cx="1785194" cy="17884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Shape 287"/>
          <p:cNvCxnSpPr/>
          <p:nvPr/>
        </p:nvCxnSpPr>
        <p:spPr>
          <a:xfrm>
            <a:off x="6695520" y="2211073"/>
            <a:ext cx="0" cy="32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8" name="Shape 288"/>
          <p:cNvCxnSpPr/>
          <p:nvPr/>
        </p:nvCxnSpPr>
        <p:spPr>
          <a:xfrm rot="10800000">
            <a:off x="7087063" y="2910860"/>
            <a:ext cx="30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9" name="Shape 289"/>
          <p:cNvSpPr txBox="1"/>
          <p:nvPr>
            <p:ph idx="1" type="body"/>
          </p:nvPr>
        </p:nvSpPr>
        <p:spPr>
          <a:xfrm>
            <a:off x="1633350" y="3663900"/>
            <a:ext cx="6498600" cy="13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Reglas: </a:t>
            </a:r>
            <a:r>
              <a:rPr lang="es">
                <a:solidFill>
                  <a:srgbClr val="FFFFFF"/>
                </a:solidFill>
              </a:rPr>
              <a:t>Se representan todos los movimientos posibles para las piezas adyacentes al casillero vacío (4 movimientos). Pero las rotaciones permitidas se restringen de acuerdo a la posición del mismo. Hay entonces </a:t>
            </a:r>
            <a:r>
              <a:rPr b="1" i="1" lang="es">
                <a:solidFill>
                  <a:srgbClr val="FFFFFF"/>
                </a:solidFill>
              </a:rPr>
              <a:t>4 reglas por estado</a:t>
            </a:r>
            <a:r>
              <a:rPr lang="es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Representación del problema: </a:t>
            </a:r>
            <a:r>
              <a:rPr i="1" lang="es"/>
              <a:t>Transición</a:t>
            </a:r>
            <a:endParaRPr i="1"/>
          </a:p>
        </p:txBody>
      </p:sp>
      <p:pic>
        <p:nvPicPr>
          <p:cNvPr id="295" name="Shape 295"/>
          <p:cNvPicPr preferRelativeResize="0"/>
          <p:nvPr/>
        </p:nvPicPr>
        <p:blipFill rotWithShape="1">
          <a:blip r:embed="rId3">
            <a:alphaModFix/>
          </a:blip>
          <a:srcRect b="18527" l="14249" r="14178" t="11025"/>
          <a:stretch/>
        </p:blipFill>
        <p:spPr>
          <a:xfrm>
            <a:off x="1702988" y="1359873"/>
            <a:ext cx="1369205" cy="139869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6" name="Shape 296"/>
          <p:cNvCxnSpPr/>
          <p:nvPr/>
        </p:nvCxnSpPr>
        <p:spPr>
          <a:xfrm>
            <a:off x="1845795" y="2059214"/>
            <a:ext cx="24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7" name="Shape 297"/>
          <p:cNvSpPr txBox="1"/>
          <p:nvPr>
            <p:ph idx="1" type="body"/>
          </p:nvPr>
        </p:nvSpPr>
        <p:spPr>
          <a:xfrm>
            <a:off x="3859275" y="1307850"/>
            <a:ext cx="4188300" cy="27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Al aplicar una regla a un </a:t>
            </a:r>
            <a:r>
              <a:rPr b="1" i="1" lang="es">
                <a:solidFill>
                  <a:srgbClr val="FFFFFF"/>
                </a:solidFill>
              </a:rPr>
              <a:t>nodo</a:t>
            </a:r>
            <a:r>
              <a:rPr lang="es">
                <a:solidFill>
                  <a:srgbClr val="FFFFFF"/>
                </a:solidFill>
              </a:rPr>
              <a:t> (estado), se obtiene un nuevo nodo con una copia del tablero con la regla aplicada. De esta manera, el </a:t>
            </a:r>
            <a:r>
              <a:rPr b="1" i="1" lang="es">
                <a:solidFill>
                  <a:srgbClr val="FFFFFF"/>
                </a:solidFill>
              </a:rPr>
              <a:t>modelo de transición, </a:t>
            </a:r>
            <a:r>
              <a:rPr lang="es">
                <a:solidFill>
                  <a:srgbClr val="FFFFFF"/>
                </a:solidFill>
              </a:rPr>
              <a:t>aunque dependiente de la regla, puede describirse como:</a:t>
            </a:r>
            <a:endParaRPr>
              <a:solidFill>
                <a:srgbClr val="FFFFFF"/>
              </a:solidFill>
            </a:endParaRPr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s">
                <a:solidFill>
                  <a:srgbClr val="FFFFFF"/>
                </a:solidFill>
              </a:rPr>
              <a:t>Ubicar en la posición de la pieza afectada por la regla una  pieza vacía</a:t>
            </a:r>
            <a:br>
              <a:rPr lang="es">
                <a:solidFill>
                  <a:srgbClr val="FFFFFF"/>
                </a:solidFill>
              </a:rPr>
            </a:br>
            <a:endParaRPr>
              <a:solidFill>
                <a:srgbClr val="FFFFFF"/>
              </a:solidFill>
            </a:endParaRP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s">
                <a:solidFill>
                  <a:srgbClr val="FFFFFF"/>
                </a:solidFill>
              </a:rPr>
              <a:t>Ubicar en la posición de la pieza vacía una rotación de la pieza afectada con la regla, de acuerdo a una tabla de rotaciones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98" name="Shape 298"/>
          <p:cNvPicPr preferRelativeResize="0"/>
          <p:nvPr/>
        </p:nvPicPr>
        <p:blipFill rotWithShape="1">
          <a:blip r:embed="rId4">
            <a:alphaModFix/>
          </a:blip>
          <a:srcRect b="16912" l="12141" r="15890" t="12500"/>
          <a:stretch/>
        </p:blipFill>
        <p:spPr>
          <a:xfrm>
            <a:off x="1715494" y="2998279"/>
            <a:ext cx="1344218" cy="13986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/>
          <p:nvPr>
            <p:ph type="title"/>
          </p:nvPr>
        </p:nvSpPr>
        <p:spPr>
          <a:xfrm>
            <a:off x="1297500" y="393750"/>
            <a:ext cx="73263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Representación del problema: </a:t>
            </a:r>
            <a:r>
              <a:rPr i="1" lang="es"/>
              <a:t>Terminación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1297500" y="1547925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Se define como la </a:t>
            </a:r>
            <a:r>
              <a:rPr b="1" i="1" lang="es">
                <a:solidFill>
                  <a:srgbClr val="FFFFFF"/>
                </a:solidFill>
              </a:rPr>
              <a:t>condición de terminación </a:t>
            </a:r>
            <a:r>
              <a:rPr lang="es">
                <a:solidFill>
                  <a:srgbClr val="FFFFFF"/>
                </a:solidFill>
              </a:rPr>
              <a:t>a la siguiente premisa:</a:t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i="1" lang="es">
                <a:solidFill>
                  <a:srgbClr val="FFFFFF"/>
                </a:solidFill>
              </a:rPr>
              <a:t>Siendo el estado uno válido, todos los cubos son de color blanco, salvo uno que es vacío.</a:t>
            </a:r>
            <a:endParaRPr b="1" i="1">
              <a:solidFill>
                <a:srgbClr val="FFFFFF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Si la condición se cumple, hemos encontrado una solución al problema planteado.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05" name="Shape 305"/>
          <p:cNvPicPr preferRelativeResize="0"/>
          <p:nvPr/>
        </p:nvPicPr>
        <p:blipFill rotWithShape="1">
          <a:blip r:embed="rId3">
            <a:alphaModFix/>
          </a:blip>
          <a:srcRect b="18761" l="13177" r="14896" t="12058"/>
          <a:stretch/>
        </p:blipFill>
        <p:spPr>
          <a:xfrm>
            <a:off x="5859600" y="1578075"/>
            <a:ext cx="2667250" cy="272132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Shape 306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Reducción a N-Puzzle</a:t>
            </a:r>
            <a:endParaRPr i="1"/>
          </a:p>
        </p:txBody>
      </p:sp>
      <p:pic>
        <p:nvPicPr>
          <p:cNvPr id="312" name="Shape 3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2150" y="1342100"/>
            <a:ext cx="3038475" cy="135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Shape 313"/>
          <p:cNvSpPr txBox="1"/>
          <p:nvPr>
            <p:ph idx="1" type="body"/>
          </p:nvPr>
        </p:nvSpPr>
        <p:spPr>
          <a:xfrm>
            <a:off x="1421100" y="1307850"/>
            <a:ext cx="3482700" cy="24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Para comenzar a abordar el problema de la definición de funciones de costos y de heurísticas, buscamos soluciones a problemas similares.</a:t>
            </a:r>
            <a:endParaRPr>
              <a:solidFill>
                <a:srgbClr val="FFFFFF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El </a:t>
            </a:r>
            <a:r>
              <a:rPr b="1" i="1" lang="es">
                <a:solidFill>
                  <a:srgbClr val="FFFFFF"/>
                </a:solidFill>
              </a:rPr>
              <a:t>N-Puzzle </a:t>
            </a:r>
            <a:r>
              <a:rPr lang="es">
                <a:solidFill>
                  <a:srgbClr val="FFFFFF"/>
                </a:solidFill>
              </a:rPr>
              <a:t>era un buen candidato para la reducción del problema de </a:t>
            </a:r>
            <a:r>
              <a:rPr b="1" i="1" lang="es">
                <a:solidFill>
                  <a:srgbClr val="FFFFFF"/>
                </a:solidFill>
              </a:rPr>
              <a:t>Rolling Cubes. </a:t>
            </a:r>
            <a:r>
              <a:rPr lang="es">
                <a:solidFill>
                  <a:srgbClr val="FFFFFF"/>
                </a:solidFill>
              </a:rPr>
              <a:t>Si bien no se logró la reducción, las heurísticas utilizadas para este juego sirvieron de inspiración para el nuestro.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4" name="Shape 314"/>
          <p:cNvSpPr txBox="1"/>
          <p:nvPr>
            <p:ph idx="1" type="body"/>
          </p:nvPr>
        </p:nvSpPr>
        <p:spPr>
          <a:xfrm>
            <a:off x="5332150" y="2843725"/>
            <a:ext cx="3038400" cy="3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i="1" lang="es">
                <a:solidFill>
                  <a:srgbClr val="FFFFFF"/>
                </a:solidFill>
              </a:rPr>
              <a:t>N-Puzzle</a:t>
            </a:r>
            <a:endParaRPr i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